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441" r:id="rId2"/>
    <p:sldId id="689" r:id="rId3"/>
    <p:sldId id="690" r:id="rId4"/>
    <p:sldId id="692" r:id="rId5"/>
    <p:sldId id="693" r:id="rId6"/>
    <p:sldId id="694" r:id="rId7"/>
    <p:sldId id="695" r:id="rId8"/>
    <p:sldId id="719" r:id="rId9"/>
    <p:sldId id="698" r:id="rId10"/>
    <p:sldId id="696" r:id="rId11"/>
    <p:sldId id="699" r:id="rId12"/>
    <p:sldId id="700" r:id="rId13"/>
    <p:sldId id="701" r:id="rId14"/>
    <p:sldId id="702" r:id="rId15"/>
    <p:sldId id="709" r:id="rId16"/>
    <p:sldId id="703" r:id="rId17"/>
    <p:sldId id="711" r:id="rId18"/>
    <p:sldId id="710" r:id="rId19"/>
    <p:sldId id="712" r:id="rId20"/>
    <p:sldId id="713" r:id="rId21"/>
    <p:sldId id="714" r:id="rId22"/>
    <p:sldId id="715" r:id="rId23"/>
    <p:sldId id="716" r:id="rId24"/>
    <p:sldId id="718" r:id="rId25"/>
  </p:sldIdLst>
  <p:sldSz cx="16256000" cy="9144000"/>
  <p:notesSz cx="6858000" cy="9144000"/>
  <p:defaultTextStyle>
    <a:defPPr>
      <a:defRPr lang="en-US"/>
    </a:defPPr>
    <a:lvl1pPr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724832" indent="-216922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1449663" indent="-433840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2176257" indent="-652524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2901089" indent="-869446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539555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304746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55537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4063288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244" userDrawn="1">
          <p15:clr>
            <a:srgbClr val="A4A3A4"/>
          </p15:clr>
        </p15:guide>
        <p15:guide id="2" orient="horz" pos="5588" userDrawn="1">
          <p15:clr>
            <a:srgbClr val="A4A3A4"/>
          </p15:clr>
        </p15:guide>
        <p15:guide id="3" orient="horz" pos="2274" userDrawn="1">
          <p15:clr>
            <a:srgbClr val="A4A3A4"/>
          </p15:clr>
        </p15:guide>
        <p15:guide id="4" orient="horz" pos="2034" userDrawn="1">
          <p15:clr>
            <a:srgbClr val="A4A3A4"/>
          </p15:clr>
        </p15:guide>
        <p15:guide id="5" orient="horz" pos="165" userDrawn="1">
          <p15:clr>
            <a:srgbClr val="A4A3A4"/>
          </p15:clr>
        </p15:guide>
        <p15:guide id="6" orient="horz" pos="2837" userDrawn="1">
          <p15:clr>
            <a:srgbClr val="A4A3A4"/>
          </p15:clr>
        </p15:guide>
        <p15:guide id="7" orient="horz" pos="498" userDrawn="1">
          <p15:clr>
            <a:srgbClr val="A4A3A4"/>
          </p15:clr>
        </p15:guide>
        <p15:guide id="8" orient="horz" pos="1314" userDrawn="1">
          <p15:clr>
            <a:srgbClr val="A4A3A4"/>
          </p15:clr>
        </p15:guide>
        <p15:guide id="9" pos="10079" userDrawn="1">
          <p15:clr>
            <a:srgbClr val="A4A3A4"/>
          </p15:clr>
        </p15:guide>
        <p15:guide id="10" pos="5120" userDrawn="1">
          <p15:clr>
            <a:srgbClr val="A4A3A4"/>
          </p15:clr>
        </p15:guide>
        <p15:guide id="11" pos="9732" userDrawn="1">
          <p15:clr>
            <a:srgbClr val="A4A3A4"/>
          </p15:clr>
        </p15:guide>
        <p15:guide id="12" pos="160" userDrawn="1">
          <p15:clr>
            <a:srgbClr val="A4A3A4"/>
          </p15:clr>
        </p15:guide>
        <p15:guide id="13" pos="5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194A4"/>
    <a:srgbClr val="B8B2A9"/>
    <a:srgbClr val="EAEAEA"/>
    <a:srgbClr val="FFFFFF"/>
    <a:srgbClr val="32607D"/>
    <a:srgbClr val="31607D"/>
    <a:srgbClr val="BD081C"/>
    <a:srgbClr val="BF607D"/>
    <a:srgbClr val="EBEBEB"/>
    <a:srgbClr val="4481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17" autoAdjust="0"/>
    <p:restoredTop sz="91408" autoAdjust="0"/>
  </p:normalViewPr>
  <p:slideViewPr>
    <p:cSldViewPr snapToGrid="0" snapToObjects="1">
      <p:cViewPr varScale="1">
        <p:scale>
          <a:sx n="84" d="100"/>
          <a:sy n="84" d="100"/>
        </p:scale>
        <p:origin x="920" y="192"/>
      </p:cViewPr>
      <p:guideLst>
        <p:guide orient="horz" pos="5244"/>
        <p:guide orient="horz" pos="5588"/>
        <p:guide orient="horz" pos="2274"/>
        <p:guide orient="horz" pos="2034"/>
        <p:guide orient="horz" pos="165"/>
        <p:guide orient="horz" pos="2837"/>
        <p:guide orient="horz" pos="498"/>
        <p:guide orient="horz" pos="1314"/>
        <p:guide pos="10079"/>
        <p:guide pos="5120"/>
        <p:guide pos="9732"/>
        <p:guide pos="160"/>
        <p:guide pos="5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91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09869-8828-9248-AB44-00BEE2765DEB}" type="datetimeFigureOut">
              <a:rPr lang="en-US" smtClean="0"/>
              <a:t>8/21/23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38341-34F6-A846-B97B-303C45A85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500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77C18-3C5D-F34B-B0BF-0447D92CA561}" type="datetimeFigureOut">
              <a:rPr lang="en-US" smtClean="0"/>
              <a:t>8/21/23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3CEC9-07F1-5646-ADA6-7D9760F8F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825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2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5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7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98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2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47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7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95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11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ash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F4F9A9F-7896-57EC-90FF-0D3299EEFA87}"/>
              </a:ext>
            </a:extLst>
          </p:cNvPr>
          <p:cNvGrpSpPr/>
          <p:nvPr userDrawn="1"/>
        </p:nvGrpSpPr>
        <p:grpSpPr>
          <a:xfrm>
            <a:off x="6507511" y="2957912"/>
            <a:ext cx="3246449" cy="3246750"/>
            <a:chOff x="6508145" y="2957911"/>
            <a:chExt cx="3246767" cy="3246751"/>
          </a:xfrm>
        </p:grpSpPr>
        <p:sp>
          <p:nvSpPr>
            <p:cNvPr id="4" name="Shape 6"/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1680EF3-12A4-4FF0-59F3-2BD19BDDDAF8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9" name="Shape 29">
                <a:extLst>
                  <a:ext uri="{FF2B5EF4-FFF2-40B4-BE49-F238E27FC236}">
                    <a16:creationId xmlns:a16="http://schemas.microsoft.com/office/drawing/2014/main" id="{59A1D131-DAB0-F147-12D3-D4AFEEFE2CF3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0" name="Picture 9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3EFFB8B4-2534-726B-3F00-F3CE3054CB5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4527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+ Corporate Image (Full) 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462705_10100239331005570_1408880881_o.jpg"/>
          <p:cNvPicPr/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4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ln w="3175">
            <a:miter lim="400000"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67955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EBEBEB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80829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Full Bleed - Custom No Branding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6256000" cy="9144000"/>
          </a:xfrm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  </a:t>
            </a:r>
          </a:p>
          <a:p>
            <a:r>
              <a:rPr lang="en-US" dirty="0"/>
              <a:t>(Image Full Bleed - Custom No Branding)</a:t>
            </a:r>
            <a:br>
              <a:rPr lang="en-US" dirty="0"/>
            </a:br>
            <a:r>
              <a:rPr lang="en-US" dirty="0"/>
              <a:t>Set transparency on image to allow black to bleed through to get text to pop when needed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84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407547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2432842"/>
            <a:ext cx="14771147" cy="5504516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 sz="2000"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70237"/>
            <a:ext cx="14631460" cy="618302"/>
          </a:xfrm>
        </p:spPr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0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1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2" name="Straight Connector 41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402885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67149"/>
            <a:ext cx="14631460" cy="62448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2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88937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Lin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95972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3110204"/>
            <a:ext cx="14771147" cy="52162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678077"/>
            <a:ext cx="14631460" cy="1266708"/>
          </a:xfrm>
        </p:spPr>
        <p:txBody>
          <a:bodyPr anchor="t"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6" name="Straight Connector 4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3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6625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1" y="1318734"/>
            <a:ext cx="7255282" cy="683387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9" y="2432848"/>
            <a:ext cx="7249824" cy="5890139"/>
          </a:xfrm>
        </p:spPr>
        <p:txBody>
          <a:bodyPr/>
          <a:lstStyle>
            <a:lvl3pPr>
              <a:defRPr sz="25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7255282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29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0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31" name="Straight Connector 30"/>
          <p:cNvCxnSpPr/>
          <p:nvPr userDrawn="1"/>
        </p:nvCxnSpPr>
        <p:spPr>
          <a:xfrm flipV="1">
            <a:off x="-2176839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>
            <a:off x="-2176839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-2975013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8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9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6" y="8644225"/>
            <a:ext cx="6045828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8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0854067" y="1"/>
            <a:ext cx="5420984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9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1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96720" y="2432848"/>
            <a:ext cx="7257827" cy="5890139"/>
          </a:xfrm>
        </p:spPr>
        <p:txBody>
          <a:bodyPr/>
          <a:lstStyle>
            <a:lvl1pPr>
              <a:defRPr>
                <a:solidFill>
                  <a:srgbClr val="4C4C4C"/>
                </a:solidFill>
              </a:defRPr>
            </a:lvl1pPr>
            <a:lvl2pPr>
              <a:defRPr>
                <a:solidFill>
                  <a:srgbClr val="4C4C4C"/>
                </a:solidFill>
              </a:defRPr>
            </a:lvl2pPr>
            <a:lvl3pPr>
              <a:defRPr>
                <a:solidFill>
                  <a:srgbClr val="4C4C4C"/>
                </a:solidFill>
              </a:defRPr>
            </a:lvl3pPr>
            <a:lvl4pPr>
              <a:defRPr>
                <a:solidFill>
                  <a:srgbClr val="4C4C4C"/>
                </a:solidFill>
              </a:defRPr>
            </a:lvl4pPr>
            <a:lvl5pPr>
              <a:defRPr>
                <a:solidFill>
                  <a:srgbClr val="4C4C4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96720" y="681421"/>
            <a:ext cx="7255282" cy="618302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8596722" y="8644225"/>
            <a:ext cx="71576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596720" y="1318731"/>
            <a:ext cx="7263400" cy="683388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69838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" y="1819"/>
            <a:ext cx="5431813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-29878" y="-14940"/>
            <a:ext cx="5461692" cy="9175701"/>
          </a:xfrm>
          <a:solidFill>
            <a:schemeClr val="tx1"/>
          </a:solidFill>
          <a:ln>
            <a:noFill/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61889" y="2432848"/>
            <a:ext cx="10129026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61888" y="681421"/>
            <a:ext cx="10125476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61888" y="1318731"/>
            <a:ext cx="10125476" cy="512064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543580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26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7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28750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1413719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33789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Thi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EBFDDA-A09E-F7B6-3D7F-5E1E3BCF5B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571" y="3"/>
            <a:ext cx="16256000" cy="25694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49460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49616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chemeClr val="tx2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30"/>
          <p:cNvSpPr/>
          <p:nvPr userDrawn="1"/>
        </p:nvSpPr>
        <p:spPr>
          <a:xfrm>
            <a:off x="-12570" y="2549699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3" name="Content Placeholder 12"/>
          <p:cNvSpPr>
            <a:spLocks noGrp="1"/>
          </p:cNvSpPr>
          <p:nvPr userDrawn="1"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D59245-1C1B-75EB-348F-7D19342F77DA}"/>
              </a:ext>
            </a:extLst>
          </p:cNvPr>
          <p:cNvGrpSpPr/>
          <p:nvPr userDrawn="1"/>
        </p:nvGrpSpPr>
        <p:grpSpPr>
          <a:xfrm>
            <a:off x="7582876" y="671813"/>
            <a:ext cx="1088664" cy="1088772"/>
            <a:chOff x="7583615" y="671813"/>
            <a:chExt cx="1088772" cy="1088772"/>
          </a:xfrm>
        </p:grpSpPr>
        <p:sp>
          <p:nvSpPr>
            <p:cNvPr id="11" name="Shape 432"/>
            <p:cNvSpPr/>
            <p:nvPr/>
          </p:nvSpPr>
          <p:spPr>
            <a:xfrm>
              <a:off x="7583615" y="671813"/>
              <a:ext cx="1088772" cy="1088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800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 sz="2800"/>
            </a:p>
          </p:txBody>
        </p:sp>
        <p:pic>
          <p:nvPicPr>
            <p:cNvPr id="14" name="Picture 13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EE316650-B5D4-8290-7531-D87015EA51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683628" y="76175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68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35018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0878256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24008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28505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82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594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574244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94314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766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5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23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67919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43237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88991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6223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6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28505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22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51257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549" y="3504730"/>
            <a:ext cx="15686904" cy="2134549"/>
          </a:xfrm>
        </p:spPr>
        <p:txBody>
          <a:bodyPr anchor="ctr"/>
          <a:lstStyle>
            <a:lvl1pPr>
              <a:lnSpc>
                <a:spcPct val="90000"/>
              </a:lnSpc>
              <a:defRPr sz="4001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498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272" y="756125"/>
            <a:ext cx="14631460" cy="6183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04596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chemeClr val="tx2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</p:spTree>
    <p:extLst>
      <p:ext uri="{BB962C8B-B14F-4D97-AF65-F5344CB8AC3E}">
        <p14:creationId xmlns:p14="http://schemas.microsoft.com/office/powerpoint/2010/main" val="162904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-2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8652968" y="4805317"/>
            <a:ext cx="7121441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8652968" y="3859929"/>
            <a:ext cx="7121441" cy="985988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47123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2627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4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7" y="4805317"/>
            <a:ext cx="7125149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864811"/>
            <a:ext cx="7125152" cy="976226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3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17244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8663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70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Half and Half Custom Image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rgbClr val="CDCBC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1" tIns="45716" rIns="91431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pic>
        <p:nvPicPr>
          <p:cNvPr id="13" name="Picture 1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2163" y="7828212"/>
            <a:ext cx="12190809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869" y="7843153"/>
            <a:ext cx="3884368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asted-image.pdf"/>
          <p:cNvPicPr/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391" y="1382526"/>
            <a:ext cx="3269558" cy="6725717"/>
          </a:xfrm>
          <a:prstGeom prst="rect">
            <a:avLst/>
          </a:prstGeom>
          <a:ln w="3175">
            <a:miter lim="400000"/>
          </a:ln>
          <a:effectLst/>
        </p:spPr>
      </p:pic>
      <p:pic>
        <p:nvPicPr>
          <p:cNvPr id="11" name="pasted-image.pdf"/>
          <p:cNvPicPr/>
          <p:nvPr userDrawn="1"/>
        </p:nvPicPr>
        <p:blipFill>
          <a:blip r:embed="rId5"/>
          <a:stretch>
            <a:fillRect/>
          </a:stretch>
        </p:blipFill>
        <p:spPr>
          <a:xfrm rot="16200000">
            <a:off x="6684607" y="-230946"/>
            <a:ext cx="6713083" cy="9964667"/>
          </a:xfrm>
          <a:prstGeom prst="rect">
            <a:avLst/>
          </a:prstGeom>
          <a:ln w="3175">
            <a:miter lim="400000"/>
          </a:ln>
          <a:effectLst/>
        </p:spPr>
      </p:pic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589589" y="2213358"/>
            <a:ext cx="2817572" cy="5044859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6042510" y="1731724"/>
            <a:ext cx="7994703" cy="6014201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</p:spTree>
    <p:extLst>
      <p:ext uri="{BB962C8B-B14F-4D97-AF65-F5344CB8AC3E}">
        <p14:creationId xmlns:p14="http://schemas.microsoft.com/office/powerpoint/2010/main" val="25471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e with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2C61908-C50C-360D-C6A1-FA8540172535}"/>
              </a:ext>
            </a:extLst>
          </p:cNvPr>
          <p:cNvGrpSpPr/>
          <p:nvPr userDrawn="1"/>
        </p:nvGrpSpPr>
        <p:grpSpPr>
          <a:xfrm>
            <a:off x="6504776" y="2948627"/>
            <a:ext cx="3246449" cy="3246750"/>
            <a:chOff x="6508145" y="2957911"/>
            <a:chExt cx="3246767" cy="3246751"/>
          </a:xfrm>
        </p:grpSpPr>
        <p:sp>
          <p:nvSpPr>
            <p:cNvPr id="8" name="Shape 6">
              <a:extLst>
                <a:ext uri="{FF2B5EF4-FFF2-40B4-BE49-F238E27FC236}">
                  <a16:creationId xmlns:a16="http://schemas.microsoft.com/office/drawing/2014/main" id="{BD10F41E-6D0B-26C2-8A78-D5F4D0BFEE5C}"/>
                </a:ext>
              </a:extLst>
            </p:cNvPr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3E3EAFB-6A66-B6B1-7661-728804BFF10F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10" name="Shape 29">
                <a:extLst>
                  <a:ext uri="{FF2B5EF4-FFF2-40B4-BE49-F238E27FC236}">
                    <a16:creationId xmlns:a16="http://schemas.microsoft.com/office/drawing/2014/main" id="{0D119D54-F695-5B43-9F2A-66CF0C3FABDC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1" name="Picture 10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0AD113CA-0350-349C-1117-9CCF0D6A5AE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2529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y Title Slid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body" sz="quarter" idx="13"/>
          </p:nvPr>
        </p:nvSpPr>
        <p:spPr>
          <a:xfrm>
            <a:off x="812802" y="6782770"/>
            <a:ext cx="14630400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name here</a:t>
            </a:r>
          </a:p>
        </p:txBody>
      </p:sp>
      <p:sp>
        <p:nvSpPr>
          <p:cNvPr id="20" name="Shape 20"/>
          <p:cNvSpPr>
            <a:spLocks noGrp="1"/>
          </p:cNvSpPr>
          <p:nvPr>
            <p:ph type="body" sz="quarter" idx="14"/>
          </p:nvPr>
        </p:nvSpPr>
        <p:spPr>
          <a:xfrm>
            <a:off x="812801" y="7412918"/>
            <a:ext cx="11523134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title here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sz="quarter" idx="15"/>
          </p:nvPr>
        </p:nvSpPr>
        <p:spPr>
          <a:xfrm>
            <a:off x="812802" y="3731139"/>
            <a:ext cx="14630400" cy="1326298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10132"/>
              </a:lnSpc>
              <a:spcBef>
                <a:spcPts val="0"/>
              </a:spcBef>
              <a:defRPr sz="7499">
                <a:solidFill>
                  <a:srgbClr val="C0C0C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6"/>
          </p:nvPr>
        </p:nvSpPr>
        <p:spPr>
          <a:xfrm>
            <a:off x="812802" y="4960381"/>
            <a:ext cx="14630400" cy="97742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spcBef>
                <a:spcPts val="0"/>
              </a:spcBef>
              <a:defRPr sz="5998">
                <a:solidFill>
                  <a:srgbClr val="C9232C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Subtitle</a:t>
            </a:r>
          </a:p>
        </p:txBody>
      </p:sp>
      <p:pic>
        <p:nvPicPr>
          <p:cNvPr id="23" name="pasted-image.pdf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3009206" y="5896376"/>
            <a:ext cx="2291888" cy="2292112"/>
          </a:xfrm>
          <a:prstGeom prst="rect">
            <a:avLst/>
          </a:prstGeom>
          <a:ln w="25400"/>
        </p:spPr>
      </p:pic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030240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5217983"/>
            <a:ext cx="15229573" cy="113514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6345345"/>
            <a:ext cx="15229570" cy="913861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7777208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8183993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7" name="Shape 430"/>
          <p:cNvSpPr/>
          <p:nvPr userDrawn="1"/>
        </p:nvSpPr>
        <p:spPr>
          <a:xfrm>
            <a:off x="-25396" y="4573355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6885D-6D23-9739-959C-FEDE1C0A0FA9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-19990"/>
            <a:ext cx="16302160" cy="4599433"/>
          </a:xfrm>
          <a:prstGeom prst="rect">
            <a:avLst/>
          </a:prstGeom>
        </p:spPr>
      </p:pic>
      <p:pic>
        <p:nvPicPr>
          <p:cNvPr id="16" name="Picture 15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0F5524DE-BEBB-A928-BDEA-8CACCE5A61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5287" y="1690009"/>
            <a:ext cx="91431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7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DD084AA-9B4D-E0B5-C124-48E72DCD43EE}"/>
              </a:ext>
            </a:extLst>
          </p:cNvPr>
          <p:cNvGrpSpPr/>
          <p:nvPr userDrawn="1"/>
        </p:nvGrpSpPr>
        <p:grpSpPr>
          <a:xfrm>
            <a:off x="7587573" y="1736166"/>
            <a:ext cx="1075387" cy="1076606"/>
            <a:chOff x="7588313" y="1736166"/>
            <a:chExt cx="1075492" cy="1076606"/>
          </a:xfrm>
        </p:grpSpPr>
        <p:sp>
          <p:nvSpPr>
            <p:cNvPr id="9" name="Shape 29"/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1" name="Picture 10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046E1C39-7389-6CEC-365F-372607B6CA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54941"/>
            <a:ext cx="15229573" cy="109543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537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61280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7E37DFB-E956-32D6-3921-E941CF87AC42}"/>
              </a:ext>
            </a:extLst>
          </p:cNvPr>
          <p:cNvGrpSpPr/>
          <p:nvPr userDrawn="1"/>
        </p:nvGrpSpPr>
        <p:grpSpPr>
          <a:xfrm>
            <a:off x="6244657" y="1749724"/>
            <a:ext cx="1075387" cy="1076606"/>
            <a:chOff x="7588313" y="1736166"/>
            <a:chExt cx="1075492" cy="1076606"/>
          </a:xfrm>
        </p:grpSpPr>
        <p:sp>
          <p:nvSpPr>
            <p:cNvPr id="15" name="Shape 29">
              <a:extLst>
                <a:ext uri="{FF2B5EF4-FFF2-40B4-BE49-F238E27FC236}">
                  <a16:creationId xmlns:a16="http://schemas.microsoft.com/office/drawing/2014/main" id="{591B1FE8-4074-AFBF-E12E-8A898343ED78}"/>
                </a:ext>
              </a:extLst>
            </p:cNvPr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6" name="Picture 15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D8D839F8-2AF1-97C1-3783-2FDDF8D453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38618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4546"/>
            <a:ext cx="15229570" cy="92298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9" name="Shape 29"/>
          <p:cNvSpPr/>
          <p:nvPr userDrawn="1"/>
        </p:nvSpPr>
        <p:spPr>
          <a:xfrm flipV="1">
            <a:off x="8127208" y="1777075"/>
            <a:ext cx="1" cy="986453"/>
          </a:xfrm>
          <a:prstGeom prst="line">
            <a:avLst/>
          </a:prstGeom>
          <a:ln w="12700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8977835" y="1634814"/>
            <a:ext cx="2873862" cy="1319573"/>
          </a:xfrm>
          <a:solidFill>
            <a:srgbClr val="FFFFFF"/>
          </a:solidFill>
        </p:spPr>
        <p:txBody>
          <a:bodyPr anchor="ctr"/>
          <a:lstStyle>
            <a:lvl1pPr algn="ctr">
              <a:defRPr sz="1399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Logo Here</a:t>
            </a:r>
          </a:p>
        </p:txBody>
      </p:sp>
    </p:spTree>
    <p:extLst>
      <p:ext uri="{BB962C8B-B14F-4D97-AF65-F5344CB8AC3E}">
        <p14:creationId xmlns:p14="http://schemas.microsoft.com/office/powerpoint/2010/main" val="284119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49277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Slide (Red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3" name="Picture 12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9DAE67E7-4826-5153-1270-A9F0098B9FA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06434" y="1647177"/>
            <a:ext cx="832023" cy="83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49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Righ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8125621" y="4"/>
            <a:ext cx="8149429" cy="91421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5" y="4865081"/>
            <a:ext cx="6791100" cy="913842"/>
          </a:xfrm>
        </p:spPr>
        <p:txBody>
          <a:bodyPr lIns="0" rIns="0" anchor="t"/>
          <a:lstStyle>
            <a:lvl1pPr marL="0" indent="0" algn="r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754907"/>
            <a:ext cx="6791100" cy="1106388"/>
          </a:xfrm>
        </p:spPr>
        <p:txBody>
          <a:bodyPr lIns="0" rIns="0" anchor="b">
            <a:noAutofit/>
          </a:bodyPr>
          <a:lstStyle>
            <a:lvl1pPr algn="r">
              <a:defRPr sz="6999" baseline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33755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Lef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998248" y="4865081"/>
            <a:ext cx="6791100" cy="913842"/>
          </a:xfrm>
        </p:spPr>
        <p:txBody>
          <a:bodyPr lIns="0" rIns="0" anchor="t"/>
          <a:lstStyle>
            <a:lvl1pPr marL="0" indent="0" algn="l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8998248" y="3754907"/>
            <a:ext cx="6791100" cy="1106388"/>
          </a:xfrm>
        </p:spPr>
        <p:txBody>
          <a:bodyPr lIns="0" rIns="0" anchor="b">
            <a:noAutofit/>
          </a:bodyPr>
          <a:lstStyle>
            <a:lvl1pPr algn="l">
              <a:defRPr sz="6999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511421518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 noChangeAspect="1"/>
          </p:cNvSpPr>
          <p:nvPr>
            <p:ph type="sldNum" sz="quarter" idx="4"/>
          </p:nvPr>
        </p:nvSpPr>
        <p:spPr>
          <a:xfrm>
            <a:off x="15115705" y="8616409"/>
            <a:ext cx="848129" cy="365760"/>
          </a:xfrm>
          <a:prstGeom prst="rect">
            <a:avLst/>
          </a:prstGeom>
        </p:spPr>
        <p:txBody>
          <a:bodyPr vert="horz" lIns="145134" tIns="72567" rIns="145134" bIns="72567" rtlCol="0" anchor="ctr"/>
          <a:lstStyle>
            <a:lvl1pPr algn="r" defTabSz="725552" fontAlgn="auto">
              <a:spcBef>
                <a:spcPts val="0"/>
              </a:spcBef>
              <a:spcAft>
                <a:spcPts val="0"/>
              </a:spcAft>
              <a:defRPr sz="2600">
                <a:solidFill>
                  <a:schemeClr val="bg2">
                    <a:lumMod val="10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fld id="{4583BFC3-4EDA-3B43-A9AC-FE20F947D31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68957" y="2484160"/>
            <a:ext cx="14771147" cy="5504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12272" y="622018"/>
            <a:ext cx="14631460" cy="90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4606" y="8644225"/>
            <a:ext cx="9526793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ctr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49" name="Shape 171"/>
          <p:cNvSpPr/>
          <p:nvPr userDrawn="1"/>
        </p:nvSpPr>
        <p:spPr>
          <a:xfrm>
            <a:off x="808487" y="8640234"/>
            <a:ext cx="887977" cy="18466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BD081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200" b="1" dirty="0">
                <a:solidFill>
                  <a:schemeClr val="accent1"/>
                </a:solidFill>
                <a:latin typeface="Helvetica Neue"/>
                <a:cs typeface="Helvetica Neue"/>
              </a:rPr>
              <a:t>Confidential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668960" y="8616413"/>
            <a:ext cx="1312048" cy="277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7" r:id="rId2"/>
    <p:sldLayoutId id="2147483696" r:id="rId3"/>
    <p:sldLayoutId id="2147483698" r:id="rId4"/>
    <p:sldLayoutId id="2147483699" r:id="rId5"/>
    <p:sldLayoutId id="2147483700" r:id="rId6"/>
    <p:sldLayoutId id="2147483704" r:id="rId7"/>
    <p:sldLayoutId id="2147483743" r:id="rId8"/>
    <p:sldLayoutId id="2147483764" r:id="rId9"/>
    <p:sldLayoutId id="2147483702" r:id="rId10"/>
    <p:sldLayoutId id="2147483727" r:id="rId11"/>
    <p:sldLayoutId id="2147483687" r:id="rId12"/>
    <p:sldLayoutId id="2147483712" r:id="rId13"/>
    <p:sldLayoutId id="2147483706" r:id="rId14"/>
    <p:sldLayoutId id="2147483713" r:id="rId15"/>
    <p:sldLayoutId id="2147483714" r:id="rId16"/>
    <p:sldLayoutId id="2147483715" r:id="rId17"/>
    <p:sldLayoutId id="2147483716" r:id="rId18"/>
    <p:sldLayoutId id="2147483767" r:id="rId19"/>
    <p:sldLayoutId id="2147483766" r:id="rId20"/>
    <p:sldLayoutId id="2147483768" r:id="rId21"/>
    <p:sldLayoutId id="2147483769" r:id="rId22"/>
    <p:sldLayoutId id="2147483707" r:id="rId23"/>
    <p:sldLayoutId id="2147483722" r:id="rId24"/>
    <p:sldLayoutId id="2147483724" r:id="rId25"/>
    <p:sldLayoutId id="2147483723" r:id="rId26"/>
    <p:sldLayoutId id="2147483729" r:id="rId27"/>
    <p:sldLayoutId id="2147483765" r:id="rId28"/>
    <p:sldLayoutId id="2147483771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  <p:txStyles>
    <p:titleStyle>
      <a:lvl1pPr algn="ctr" defTabSz="724836" rtl="0" fontAlgn="base">
        <a:lnSpc>
          <a:spcPct val="80000"/>
        </a:lnSpc>
        <a:spcBef>
          <a:spcPct val="0"/>
        </a:spcBef>
        <a:spcAft>
          <a:spcPct val="0"/>
        </a:spcAft>
        <a:defRPr sz="4999" b="1" kern="1200">
          <a:solidFill>
            <a:schemeClr val="tx1"/>
          </a:solidFill>
          <a:latin typeface="Helvetica Neue"/>
          <a:ea typeface="ＭＳ Ｐゴシック" charset="0"/>
          <a:cs typeface="Helvetica Neue"/>
        </a:defRPr>
      </a:lvl1pPr>
      <a:lvl2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507911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1015826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523740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2031654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0" indent="0" algn="l" defTabSz="724836" rtl="0" fontAlgn="base">
        <a:lnSpc>
          <a:spcPct val="90000"/>
        </a:lnSpc>
        <a:spcBef>
          <a:spcPts val="2000"/>
        </a:spcBef>
        <a:spcAft>
          <a:spcPct val="0"/>
        </a:spcAft>
        <a:buFont typeface="Arial" charset="0"/>
        <a:buNone/>
        <a:defRPr sz="2999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1pPr>
      <a:lvl2pPr marL="299989" indent="-299989" algn="l" defTabSz="724836" rtl="0" fontAlgn="base">
        <a:lnSpc>
          <a:spcPct val="90000"/>
        </a:lnSpc>
        <a:spcBef>
          <a:spcPts val="999"/>
        </a:spcBef>
        <a:spcAft>
          <a:spcPts val="599"/>
        </a:spcAft>
        <a:buFont typeface="Arial"/>
        <a:buChar char="•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2pPr>
      <a:lvl3pPr marL="744418" indent="-355540" algn="l" defTabSz="744418" rtl="0" fontAlgn="base">
        <a:lnSpc>
          <a:spcPct val="90000"/>
        </a:lnSpc>
        <a:spcBef>
          <a:spcPts val="999"/>
        </a:spcBef>
        <a:spcAft>
          <a:spcPts val="599"/>
        </a:spcAft>
        <a:buFont typeface="Wingdings" charset="2"/>
        <a:buChar char="–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3pPr>
      <a:lvl4pPr marL="1138055" indent="-36030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4pPr>
      <a:lvl5pPr marL="1141230" indent="-34284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tabLst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5pPr>
      <a:lvl6pPr marL="3990546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16100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41654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167209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2555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51107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7666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02215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27769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5332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078876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0443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body" idx="13"/>
          </p:nvPr>
        </p:nvSpPr>
        <p:spPr>
          <a:xfrm>
            <a:off x="812802" y="6035870"/>
            <a:ext cx="14630400" cy="1522176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Meng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Jiang,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Hy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Dang,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and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Lingbo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Tong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/>
              <a:t>Department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Science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Engineering</a:t>
            </a:r>
            <a:endParaRPr dirty="0"/>
          </a:p>
        </p:txBody>
      </p:sp>
      <p:sp>
        <p:nvSpPr>
          <p:cNvPr id="142" name="Shape 142"/>
          <p:cNvSpPr>
            <a:spLocks noGrp="1"/>
          </p:cNvSpPr>
          <p:nvPr>
            <p:ph type="body" idx="14"/>
          </p:nvPr>
        </p:nvSpPr>
        <p:spPr>
          <a:xfrm>
            <a:off x="812800" y="7412643"/>
            <a:ext cx="11523135" cy="77549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University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Notre</a:t>
            </a:r>
            <a:r>
              <a:rPr lang="zh-CN" altLang="en-US" dirty="0"/>
              <a:t> </a:t>
            </a:r>
            <a:r>
              <a:rPr lang="en-US" altLang="zh-CN" dirty="0"/>
              <a:t>Dame</a:t>
            </a:r>
            <a:endParaRPr dirty="0"/>
          </a:p>
        </p:txBody>
      </p:sp>
      <p:sp>
        <p:nvSpPr>
          <p:cNvPr id="143" name="Shape 143"/>
          <p:cNvSpPr>
            <a:spLocks noGrp="1"/>
          </p:cNvSpPr>
          <p:nvPr>
            <p:ph type="body" idx="15"/>
          </p:nvPr>
        </p:nvSpPr>
        <p:spPr>
          <a:xfrm>
            <a:off x="812802" y="2460812"/>
            <a:ext cx="14630400" cy="259658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</a:rPr>
              <a:t>A</a:t>
            </a:r>
            <a:r>
              <a:rPr lang="zh-CN" altLang="en-US" sz="6600" b="1" dirty="0">
                <a:solidFill>
                  <a:schemeClr val="bg1"/>
                </a:solidFill>
              </a:rPr>
              <a:t> </a:t>
            </a:r>
            <a:r>
              <a:rPr lang="en-US" altLang="zh-CN" sz="6600" b="1" dirty="0">
                <a:solidFill>
                  <a:schemeClr val="bg1"/>
                </a:solidFill>
              </a:rPr>
              <a:t>Quantitative</a:t>
            </a:r>
            <a:r>
              <a:rPr lang="zh-CN" altLang="en-US" sz="6600" b="1" dirty="0">
                <a:solidFill>
                  <a:schemeClr val="bg1"/>
                </a:solidFill>
              </a:rPr>
              <a:t> </a:t>
            </a:r>
            <a:r>
              <a:rPr lang="en-US" altLang="zh-CN" sz="6600" b="1" dirty="0">
                <a:solidFill>
                  <a:schemeClr val="bg1"/>
                </a:solidFill>
              </a:rPr>
              <a:t>Review</a:t>
            </a:r>
            <a:r>
              <a:rPr lang="zh-CN" altLang="en-US" sz="6600" b="1" dirty="0">
                <a:solidFill>
                  <a:schemeClr val="bg1"/>
                </a:solidFill>
              </a:rPr>
              <a:t> </a:t>
            </a:r>
            <a:r>
              <a:rPr lang="en-US" altLang="zh-CN" sz="6600" b="1" dirty="0">
                <a:solidFill>
                  <a:schemeClr val="bg1"/>
                </a:solidFill>
              </a:rPr>
              <a:t>on</a:t>
            </a:r>
          </a:p>
          <a:p>
            <a:pPr algn="ctr"/>
            <a:r>
              <a:rPr lang="en-US" altLang="zh-CN" sz="6600" b="1" dirty="0">
                <a:solidFill>
                  <a:schemeClr val="bg1"/>
                </a:solidFill>
              </a:rPr>
              <a:t>Language</a:t>
            </a:r>
            <a:r>
              <a:rPr lang="zh-CN" altLang="en-US" sz="6600" b="1" dirty="0">
                <a:solidFill>
                  <a:schemeClr val="bg1"/>
                </a:solidFill>
              </a:rPr>
              <a:t> </a:t>
            </a:r>
            <a:r>
              <a:rPr lang="en-US" altLang="zh-CN" sz="6600" b="1" dirty="0">
                <a:solidFill>
                  <a:schemeClr val="bg1"/>
                </a:solidFill>
              </a:rPr>
              <a:t>Model</a:t>
            </a:r>
            <a:r>
              <a:rPr lang="zh-CN" altLang="en-US" sz="6600" b="1" dirty="0">
                <a:solidFill>
                  <a:schemeClr val="bg1"/>
                </a:solidFill>
              </a:rPr>
              <a:t> </a:t>
            </a:r>
            <a:r>
              <a:rPr lang="en-US" altLang="zh-CN" sz="6600" b="1" dirty="0">
                <a:solidFill>
                  <a:schemeClr val="bg1"/>
                </a:solidFill>
              </a:rPr>
              <a:t>Efficiency</a:t>
            </a:r>
            <a:r>
              <a:rPr lang="zh-CN" altLang="en-US" sz="6600" b="1" dirty="0">
                <a:solidFill>
                  <a:schemeClr val="bg1"/>
                </a:solidFill>
              </a:rPr>
              <a:t> </a:t>
            </a:r>
            <a:r>
              <a:rPr lang="en-US" altLang="zh-CN" sz="6600" b="1" dirty="0">
                <a:solidFill>
                  <a:schemeClr val="bg1"/>
                </a:solidFill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120735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A3198-E314-3990-AB49-39F94D5890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AF0D05-011D-0C83-9297-20E81A864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64100"/>
            <a:ext cx="10972800" cy="7835667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29E54324-78D1-BEBB-EB8E-76380541F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95" y="164100"/>
            <a:ext cx="2953305" cy="1814662"/>
          </a:xfrm>
        </p:spPr>
        <p:txBody>
          <a:bodyPr/>
          <a:lstStyle/>
          <a:p>
            <a:pPr algn="l"/>
            <a:r>
              <a:rPr lang="en-US" altLang="zh-CN" sz="4000" dirty="0"/>
              <a:t>Language</a:t>
            </a:r>
            <a:r>
              <a:rPr lang="zh-CN" altLang="en-US" sz="4000" dirty="0"/>
              <a:t> </a:t>
            </a:r>
            <a:r>
              <a:rPr lang="en-US" altLang="zh-CN" sz="4000" dirty="0"/>
              <a:t>Modeling</a:t>
            </a:r>
            <a:r>
              <a:rPr lang="zh-CN" altLang="en-US" sz="4000" dirty="0"/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enwik8</a:t>
            </a:r>
            <a:endParaRPr lang="en-US" sz="4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A49FB2-1F2A-8F05-ABF8-CD8FA46AA5E9}"/>
              </a:ext>
            </a:extLst>
          </p:cNvPr>
          <p:cNvSpPr txBox="1"/>
          <p:nvPr/>
        </p:nvSpPr>
        <p:spPr>
          <a:xfrm>
            <a:off x="14126225" y="1415022"/>
            <a:ext cx="18413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multiple:</a:t>
            </a:r>
          </a:p>
          <a:p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(a)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either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confirmed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or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re-used</a:t>
            </a:r>
            <a:endParaRPr lang="en-US" sz="250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C664B0-D3B7-F6A6-9777-772F1DC53AA3}"/>
              </a:ext>
            </a:extLst>
          </p:cNvPr>
          <p:cNvCxnSpPr>
            <a:cxnSpLocks/>
          </p:cNvCxnSpPr>
          <p:nvPr/>
        </p:nvCxnSpPr>
        <p:spPr>
          <a:xfrm flipH="1">
            <a:off x="13456920" y="381000"/>
            <a:ext cx="665528" cy="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6E06201-2AC3-393C-21F4-A182A8BA3D7B}"/>
              </a:ext>
            </a:extLst>
          </p:cNvPr>
          <p:cNvSpPr txBox="1"/>
          <p:nvPr/>
        </p:nvSpPr>
        <p:spPr>
          <a:xfrm>
            <a:off x="14126224" y="3098654"/>
            <a:ext cx="18413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same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name</a:t>
            </a:r>
            <a:endParaRPr lang="en-US" sz="250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4C3C4C-B26A-46F0-41F0-D65A3A13AE8C}"/>
              </a:ext>
            </a:extLst>
          </p:cNvPr>
          <p:cNvSpPr txBox="1"/>
          <p:nvPr/>
        </p:nvSpPr>
        <p:spPr>
          <a:xfrm>
            <a:off x="14096276" y="116111"/>
            <a:ext cx="203885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where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number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comes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from</a:t>
            </a:r>
            <a:endParaRPr lang="en-US" sz="250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A8A319-B2FB-9851-8B7B-BD20E6EF2043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13609320" y="2230630"/>
            <a:ext cx="516905" cy="45161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060AD3-36AE-78DE-8045-86FB734D527F}"/>
              </a:ext>
            </a:extLst>
          </p:cNvPr>
          <p:cNvCxnSpPr>
            <a:cxnSpLocks/>
          </p:cNvCxnSpPr>
          <p:nvPr/>
        </p:nvCxnSpPr>
        <p:spPr>
          <a:xfrm flipH="1" flipV="1">
            <a:off x="12023104" y="3098654"/>
            <a:ext cx="2073172" cy="269386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115FD03-9845-7A4A-BDEA-2680B8BC5E88}"/>
              </a:ext>
            </a:extLst>
          </p:cNvPr>
          <p:cNvSpPr/>
          <p:nvPr/>
        </p:nvSpPr>
        <p:spPr>
          <a:xfrm>
            <a:off x="11612880" y="2682240"/>
            <a:ext cx="304800" cy="55633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9EEB14F-8677-5876-CCA5-85A602F94FAD}"/>
              </a:ext>
            </a:extLst>
          </p:cNvPr>
          <p:cNvSpPr/>
          <p:nvPr/>
        </p:nvSpPr>
        <p:spPr>
          <a:xfrm>
            <a:off x="11612880" y="3404092"/>
            <a:ext cx="304800" cy="55633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09FF98-C1FF-9333-9E48-B43A5C2D3581}"/>
              </a:ext>
            </a:extLst>
          </p:cNvPr>
          <p:cNvSpPr txBox="1"/>
          <p:nvPr/>
        </p:nvSpPr>
        <p:spPr>
          <a:xfrm>
            <a:off x="14126223" y="4069160"/>
            <a:ext cx="18413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different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names</a:t>
            </a:r>
            <a:endParaRPr lang="en-US" sz="250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67B952E-8576-A2B3-4AF2-6E55999548E2}"/>
              </a:ext>
            </a:extLst>
          </p:cNvPr>
          <p:cNvCxnSpPr>
            <a:cxnSpLocks/>
          </p:cNvCxnSpPr>
          <p:nvPr/>
        </p:nvCxnSpPr>
        <p:spPr>
          <a:xfrm flipH="1" flipV="1">
            <a:off x="12023104" y="3934467"/>
            <a:ext cx="2073172" cy="269386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588FBEE-43CD-31B3-EF42-F02EAD1F748E}"/>
              </a:ext>
            </a:extLst>
          </p:cNvPr>
          <p:cNvSpPr/>
          <p:nvPr/>
        </p:nvSpPr>
        <p:spPr>
          <a:xfrm>
            <a:off x="8182623" y="7610332"/>
            <a:ext cx="565138" cy="38943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635A55-0CE5-4B73-1560-A786F7196E10}"/>
              </a:ext>
            </a:extLst>
          </p:cNvPr>
          <p:cNvSpPr txBox="1"/>
          <p:nvPr/>
        </p:nvSpPr>
        <p:spPr>
          <a:xfrm>
            <a:off x="10194306" y="8043786"/>
            <a:ext cx="45732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claimed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as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“state-of-the-art”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(better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any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baseline)</a:t>
            </a:r>
            <a:endParaRPr lang="en-US" sz="250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9856427-C924-C369-97A6-E3BBE0DF7425}"/>
              </a:ext>
            </a:extLst>
          </p:cNvPr>
          <p:cNvCxnSpPr>
            <a:cxnSpLocks/>
          </p:cNvCxnSpPr>
          <p:nvPr/>
        </p:nvCxnSpPr>
        <p:spPr>
          <a:xfrm flipH="1" flipV="1">
            <a:off x="8747761" y="7813493"/>
            <a:ext cx="1432559" cy="509616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8B8C809-22D0-BBDB-5FAC-F86BE15009E4}"/>
              </a:ext>
            </a:extLst>
          </p:cNvPr>
          <p:cNvSpPr/>
          <p:nvPr/>
        </p:nvSpPr>
        <p:spPr>
          <a:xfrm>
            <a:off x="8127467" y="4221879"/>
            <a:ext cx="3590834" cy="350121"/>
          </a:xfrm>
          <a:prstGeom prst="rect">
            <a:avLst/>
          </a:prstGeom>
          <a:noFill/>
          <a:ln w="28575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7EAC4B-7F95-7BE2-6A32-0A748E068CDE}"/>
              </a:ext>
            </a:extLst>
          </p:cNvPr>
          <p:cNvSpPr txBox="1"/>
          <p:nvPr/>
        </p:nvSpPr>
        <p:spPr>
          <a:xfrm>
            <a:off x="14126221" y="5039746"/>
            <a:ext cx="18413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7030A0"/>
                </a:solidFill>
                <a:latin typeface="Helvetica Neue"/>
                <a:cs typeface="Helvetica Neue"/>
              </a:rPr>
              <a:t>“Compressive</a:t>
            </a:r>
            <a:r>
              <a:rPr lang="zh-CN" altLang="en-US" sz="2000" dirty="0">
                <a:solidFill>
                  <a:srgbClr val="7030A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Helvetica Neue"/>
                <a:cs typeface="Helvetica Neue"/>
              </a:rPr>
              <a:t>Transformer”</a:t>
            </a:r>
            <a:r>
              <a:rPr lang="zh-CN" altLang="en-US" sz="2000" dirty="0">
                <a:solidFill>
                  <a:srgbClr val="7030A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Helvetica Neue"/>
                <a:cs typeface="Helvetica Neue"/>
              </a:rPr>
              <a:t>was</a:t>
            </a:r>
            <a:r>
              <a:rPr lang="zh-CN" altLang="en-US" sz="2000" dirty="0">
                <a:solidFill>
                  <a:srgbClr val="7030A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Helvetica Neue"/>
                <a:cs typeface="Helvetica Neue"/>
              </a:rPr>
              <a:t>not</a:t>
            </a:r>
            <a:r>
              <a:rPr lang="zh-CN" altLang="en-US" sz="2000" dirty="0">
                <a:solidFill>
                  <a:srgbClr val="7030A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Helvetica Neue"/>
                <a:cs typeface="Helvetica Neue"/>
              </a:rPr>
              <a:t>in</a:t>
            </a:r>
            <a:r>
              <a:rPr lang="zh-CN" altLang="en-US" sz="2000" dirty="0">
                <a:solidFill>
                  <a:srgbClr val="7030A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Helvetica Neue"/>
                <a:cs typeface="Helvetica Neue"/>
              </a:rPr>
              <a:t>[Want</a:t>
            </a:r>
            <a:r>
              <a:rPr lang="zh-CN" altLang="en-US" sz="2000" dirty="0">
                <a:solidFill>
                  <a:srgbClr val="7030A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Helvetica Neue"/>
                <a:cs typeface="Helvetica Neue"/>
              </a:rPr>
              <a:t>et</a:t>
            </a:r>
            <a:r>
              <a:rPr lang="zh-CN" altLang="en-US" sz="2000" dirty="0">
                <a:solidFill>
                  <a:srgbClr val="7030A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Helvetica Neue"/>
                <a:cs typeface="Helvetica Neue"/>
              </a:rPr>
              <a:t>al.</a:t>
            </a:r>
            <a:r>
              <a:rPr lang="zh-CN" altLang="en-US" sz="2000" dirty="0">
                <a:solidFill>
                  <a:srgbClr val="7030A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Helvetica Neue"/>
                <a:cs typeface="Helvetica Neue"/>
              </a:rPr>
              <a:t>2021]</a:t>
            </a:r>
            <a:endParaRPr lang="en-US" sz="2000" dirty="0">
              <a:solidFill>
                <a:srgbClr val="7030A0"/>
              </a:solidFill>
              <a:latin typeface="Helvetica Neue"/>
              <a:cs typeface="Helvetica Neue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2B08CEF-AA22-856D-D574-AEB8C99F94DE}"/>
              </a:ext>
            </a:extLst>
          </p:cNvPr>
          <p:cNvCxnSpPr>
            <a:cxnSpLocks/>
          </p:cNvCxnSpPr>
          <p:nvPr/>
        </p:nvCxnSpPr>
        <p:spPr>
          <a:xfrm flipH="1" flipV="1">
            <a:off x="11794600" y="4497660"/>
            <a:ext cx="2327848" cy="738748"/>
          </a:xfrm>
          <a:prstGeom prst="straightConnector1">
            <a:avLst/>
          </a:prstGeom>
          <a:ln w="28575" cmpd="sng"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C4A91791-A90B-F420-2E1A-DAC0FA799545}"/>
              </a:ext>
            </a:extLst>
          </p:cNvPr>
          <p:cNvSpPr/>
          <p:nvPr/>
        </p:nvSpPr>
        <p:spPr>
          <a:xfrm>
            <a:off x="8182623" y="6897555"/>
            <a:ext cx="565138" cy="38943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2ADECA3-1A75-ABF1-C187-0216158F92AA}"/>
              </a:ext>
            </a:extLst>
          </p:cNvPr>
          <p:cNvCxnSpPr>
            <a:cxnSpLocks/>
          </p:cNvCxnSpPr>
          <p:nvPr/>
        </p:nvCxnSpPr>
        <p:spPr>
          <a:xfrm flipH="1" flipV="1">
            <a:off x="8761747" y="7102566"/>
            <a:ext cx="1432559" cy="1158652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59427DC-1BCF-E5F7-0057-57F24A7EB4B7}"/>
              </a:ext>
            </a:extLst>
          </p:cNvPr>
          <p:cNvSpPr txBox="1"/>
          <p:nvPr/>
        </p:nvSpPr>
        <p:spPr>
          <a:xfrm>
            <a:off x="12160895" y="7400566"/>
            <a:ext cx="37471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Overall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state-of-the-art</a:t>
            </a:r>
            <a:endParaRPr lang="en-US" sz="250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3B8EACA-DC04-8BD6-6C2C-EB30C59BA498}"/>
              </a:ext>
            </a:extLst>
          </p:cNvPr>
          <p:cNvCxnSpPr>
            <a:cxnSpLocks/>
            <a:stCxn id="43" idx="1"/>
          </p:cNvCxnSpPr>
          <p:nvPr/>
        </p:nvCxnSpPr>
        <p:spPr>
          <a:xfrm flipH="1">
            <a:off x="11612880" y="7639093"/>
            <a:ext cx="548015" cy="125489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F6E682E-0D65-2732-57CD-6F498744CD56}"/>
              </a:ext>
            </a:extLst>
          </p:cNvPr>
          <p:cNvSpPr txBox="1"/>
          <p:nvPr/>
        </p:nvSpPr>
        <p:spPr>
          <a:xfrm>
            <a:off x="431195" y="5107006"/>
            <a:ext cx="2328465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multiple:</a:t>
            </a:r>
          </a:p>
          <a:p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(b)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sets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inconsistent</a:t>
            </a:r>
          </a:p>
          <a:p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reported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numbers</a:t>
            </a:r>
            <a:endParaRPr lang="en-US" sz="250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641AE91-6817-452A-BAE5-365291051BC4}"/>
              </a:ext>
            </a:extLst>
          </p:cNvPr>
          <p:cNvCxnSpPr>
            <a:cxnSpLocks/>
          </p:cNvCxnSpPr>
          <p:nvPr/>
        </p:nvCxnSpPr>
        <p:spPr>
          <a:xfrm flipV="1">
            <a:off x="2087880" y="5461056"/>
            <a:ext cx="930172" cy="39429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29D1124-04DE-1BDD-A248-354C5043C7B5}"/>
              </a:ext>
            </a:extLst>
          </p:cNvPr>
          <p:cNvCxnSpPr>
            <a:cxnSpLocks/>
          </p:cNvCxnSpPr>
          <p:nvPr/>
        </p:nvCxnSpPr>
        <p:spPr>
          <a:xfrm>
            <a:off x="2012403" y="6473813"/>
            <a:ext cx="1005649" cy="618459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24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A3198-E314-3990-AB49-39F94D5890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29E54324-78D1-BEBB-EB8E-76380541F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95" y="164100"/>
            <a:ext cx="2953305" cy="1814662"/>
          </a:xfrm>
        </p:spPr>
        <p:txBody>
          <a:bodyPr/>
          <a:lstStyle/>
          <a:p>
            <a:pPr algn="l"/>
            <a:r>
              <a:rPr lang="en-US" altLang="zh-CN" sz="4000" dirty="0"/>
              <a:t>Language</a:t>
            </a:r>
            <a:r>
              <a:rPr lang="zh-CN" altLang="en-US" sz="4000" dirty="0"/>
              <a:t> </a:t>
            </a:r>
            <a:r>
              <a:rPr lang="en-US" altLang="zh-CN" sz="4000" dirty="0"/>
              <a:t>Modeling</a:t>
            </a:r>
            <a:r>
              <a:rPr lang="zh-CN" altLang="en-US" sz="4000" dirty="0"/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wikitext</a:t>
            </a:r>
            <a:endParaRPr lang="en-US" sz="4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A03C3B-B761-F82D-43CD-ECD2D516B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264" y="278989"/>
            <a:ext cx="11887200" cy="85860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2F77DC-560E-D568-B74F-C96907396538}"/>
              </a:ext>
            </a:extLst>
          </p:cNvPr>
          <p:cNvSpPr/>
          <p:nvPr/>
        </p:nvSpPr>
        <p:spPr>
          <a:xfrm>
            <a:off x="3382264" y="8521121"/>
            <a:ext cx="9254744" cy="36576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5844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A3198-E314-3990-AB49-39F94D5890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29E54324-78D1-BEBB-EB8E-76380541F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95" y="164100"/>
            <a:ext cx="2953305" cy="1814662"/>
          </a:xfrm>
        </p:spPr>
        <p:txBody>
          <a:bodyPr/>
          <a:lstStyle/>
          <a:p>
            <a:pPr algn="l"/>
            <a:r>
              <a:rPr lang="en-US" altLang="zh-CN" sz="4000" dirty="0"/>
              <a:t>Question</a:t>
            </a:r>
            <a:r>
              <a:rPr lang="zh-CN" altLang="en-US" sz="4000" dirty="0"/>
              <a:t> </a:t>
            </a:r>
            <a:r>
              <a:rPr lang="en-US" altLang="zh-CN" sz="4000" dirty="0"/>
              <a:t>Answering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TriviaQA</a:t>
            </a:r>
            <a:endParaRPr lang="en-US" sz="4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E21EC6-64BD-54BC-7A5F-D410D797A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304" y="0"/>
            <a:ext cx="11887200" cy="91161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0CA768-91A1-8F53-2468-A49D713F1CE4}"/>
              </a:ext>
            </a:extLst>
          </p:cNvPr>
          <p:cNvSpPr/>
          <p:nvPr/>
        </p:nvSpPr>
        <p:spPr>
          <a:xfrm>
            <a:off x="3194304" y="456112"/>
            <a:ext cx="1030224" cy="38513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A3DF58-236B-E1DD-7C2C-7E666F010C98}"/>
              </a:ext>
            </a:extLst>
          </p:cNvPr>
          <p:cNvSpPr/>
          <p:nvPr/>
        </p:nvSpPr>
        <p:spPr>
          <a:xfrm>
            <a:off x="3194304" y="4593559"/>
            <a:ext cx="1030224" cy="38513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E3EF6B-CDC1-71D2-A2DC-D4824396671C}"/>
              </a:ext>
            </a:extLst>
          </p:cNvPr>
          <p:cNvSpPr/>
          <p:nvPr/>
        </p:nvSpPr>
        <p:spPr>
          <a:xfrm>
            <a:off x="3194304" y="7672039"/>
            <a:ext cx="1944624" cy="38513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274F6E-75DF-7383-28DC-D3E8A140FCF0}"/>
              </a:ext>
            </a:extLst>
          </p:cNvPr>
          <p:cNvCxnSpPr>
            <a:cxnSpLocks/>
          </p:cNvCxnSpPr>
          <p:nvPr/>
        </p:nvCxnSpPr>
        <p:spPr>
          <a:xfrm flipH="1">
            <a:off x="4370832" y="456112"/>
            <a:ext cx="438912" cy="15959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69E511B-0D58-004D-88E6-A49BAC57959F}"/>
              </a:ext>
            </a:extLst>
          </p:cNvPr>
          <p:cNvCxnSpPr>
            <a:cxnSpLocks/>
          </p:cNvCxnSpPr>
          <p:nvPr/>
        </p:nvCxnSpPr>
        <p:spPr>
          <a:xfrm flipH="1">
            <a:off x="4370832" y="4593559"/>
            <a:ext cx="438912" cy="15959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7FB6A15-96E8-8104-65D2-7EB51E7A4F47}"/>
              </a:ext>
            </a:extLst>
          </p:cNvPr>
          <p:cNvCxnSpPr>
            <a:cxnSpLocks/>
          </p:cNvCxnSpPr>
          <p:nvPr/>
        </p:nvCxnSpPr>
        <p:spPr>
          <a:xfrm flipH="1">
            <a:off x="5285232" y="7672039"/>
            <a:ext cx="438912" cy="15959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928D9DA-3A06-3430-7441-6BD8E9118A4E}"/>
              </a:ext>
            </a:extLst>
          </p:cNvPr>
          <p:cNvSpPr txBox="1"/>
          <p:nvPr/>
        </p:nvSpPr>
        <p:spPr>
          <a:xfrm>
            <a:off x="94695" y="1978762"/>
            <a:ext cx="2724705" cy="5893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includes 950K both human-verified and machine-generated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reading comprehension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question-answer pairs from 662K documents collected from Wikipedia and the web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17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A3198-E314-3990-AB49-39F94D5890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29E54324-78D1-BEBB-EB8E-76380541F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95" y="164100"/>
            <a:ext cx="2953305" cy="1814662"/>
          </a:xfrm>
        </p:spPr>
        <p:txBody>
          <a:bodyPr/>
          <a:lstStyle/>
          <a:p>
            <a:pPr algn="l"/>
            <a:r>
              <a:rPr lang="en-US" altLang="zh-CN" sz="4000" dirty="0"/>
              <a:t>Question</a:t>
            </a:r>
            <a:r>
              <a:rPr lang="zh-CN" altLang="en-US" sz="4000" dirty="0"/>
              <a:t> </a:t>
            </a:r>
            <a:r>
              <a:rPr lang="en-US" altLang="zh-CN" sz="4000" dirty="0"/>
              <a:t>Answering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NQ</a:t>
            </a:r>
            <a:endParaRPr lang="en-US" sz="4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028F6D-9075-E681-BB71-395B72443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346" y="161831"/>
            <a:ext cx="11401147" cy="52387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5217CCB-EAED-BC13-67BD-14D6FAD112BA}"/>
              </a:ext>
            </a:extLst>
          </p:cNvPr>
          <p:cNvSpPr txBox="1"/>
          <p:nvPr/>
        </p:nvSpPr>
        <p:spPr>
          <a:xfrm>
            <a:off x="94696" y="1911251"/>
            <a:ext cx="360862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307,373 training examples, 7,830 development examples, and 7,842 test examples.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example is comprised of a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google.com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query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 Wikipedia page.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F9FBEC-B3D1-FC9A-2B3F-42DC8F8A9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345" y="5508447"/>
            <a:ext cx="11401147" cy="3420344"/>
          </a:xfrm>
          <a:prstGeom prst="rect">
            <a:avLst/>
          </a:prstGeom>
        </p:spPr>
      </p:pic>
      <p:sp>
        <p:nvSpPr>
          <p:cNvPr id="15" name="Title 3">
            <a:extLst>
              <a:ext uri="{FF2B5EF4-FFF2-40B4-BE49-F238E27FC236}">
                <a16:creationId xmlns:a16="http://schemas.microsoft.com/office/drawing/2014/main" id="{7F0D0612-DC96-AFEC-C3FF-15C67FEBC42C}"/>
              </a:ext>
            </a:extLst>
          </p:cNvPr>
          <p:cNvSpPr txBox="1">
            <a:spLocks/>
          </p:cNvSpPr>
          <p:nvPr/>
        </p:nvSpPr>
        <p:spPr bwMode="auto">
          <a:xfrm>
            <a:off x="0" y="6039445"/>
            <a:ext cx="3959145" cy="1312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 algn="ctr" defTabSz="724836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999" b="1" kern="1200">
                <a:solidFill>
                  <a:schemeClr val="tx1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507911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1015826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523740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2031654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altLang="zh-CN" sz="4000"/>
              <a:t>Summarization</a:t>
            </a:r>
            <a:r>
              <a:rPr lang="zh-CN" altLang="en-US" sz="4000"/>
              <a:t> </a:t>
            </a:r>
            <a:r>
              <a:rPr lang="en-US" altLang="zh-CN" sz="4000" b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4000" b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endParaRPr lang="en-US" sz="4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11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A3198-E314-3990-AB49-39F94D5890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29E54324-78D1-BEBB-EB8E-76380541F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95" y="164100"/>
            <a:ext cx="4766865" cy="1771380"/>
          </a:xfrm>
        </p:spPr>
        <p:txBody>
          <a:bodyPr/>
          <a:lstStyle/>
          <a:p>
            <a:pPr algn="l"/>
            <a:r>
              <a:rPr lang="en-US" altLang="zh-CN" sz="4000" dirty="0"/>
              <a:t>GLUE</a:t>
            </a:r>
            <a:r>
              <a:rPr lang="zh-CN" altLang="en-US" sz="4000" dirty="0"/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MNLI</a:t>
            </a:r>
            <a:b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(Multi-Genre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Inference)</a:t>
            </a:r>
            <a:endParaRPr lang="en-US" sz="4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4AD5E6-5757-1D2D-3457-F5053AA48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559" y="73086"/>
            <a:ext cx="11177431" cy="43221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9EF08F-8430-E67B-19D3-5D9018DD3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672" y="4431366"/>
            <a:ext cx="11100450" cy="4648404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84394C2A-1D25-3520-1299-B55040B61340}"/>
              </a:ext>
            </a:extLst>
          </p:cNvPr>
          <p:cNvSpPr txBox="1">
            <a:spLocks/>
          </p:cNvSpPr>
          <p:nvPr/>
        </p:nvSpPr>
        <p:spPr bwMode="auto">
          <a:xfrm>
            <a:off x="114807" y="4431366"/>
            <a:ext cx="4766865" cy="1771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 algn="ctr" defTabSz="724836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999" b="1" kern="1200">
                <a:solidFill>
                  <a:schemeClr val="tx1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507911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1015826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523740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2031654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altLang="zh-CN" sz="4000" dirty="0"/>
              <a:t>GLUE</a:t>
            </a:r>
            <a:r>
              <a:rPr lang="zh-CN" altLang="en-US" sz="4000" dirty="0"/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SST-2</a:t>
            </a:r>
            <a:b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(Stanford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Treebank)</a:t>
            </a:r>
            <a:endParaRPr lang="en-US" sz="4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84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A3198-E314-3990-AB49-39F94D5890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29E54324-78D1-BEBB-EB8E-76380541F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95" y="164100"/>
            <a:ext cx="4766865" cy="2198100"/>
          </a:xfrm>
        </p:spPr>
        <p:txBody>
          <a:bodyPr/>
          <a:lstStyle/>
          <a:p>
            <a:pPr algn="l"/>
            <a:r>
              <a:rPr lang="en-US" altLang="zh-CN" sz="4000" dirty="0"/>
              <a:t>GLUE</a:t>
            </a:r>
            <a:r>
              <a:rPr lang="zh-CN" altLang="en-US" sz="4000" dirty="0"/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QNLI</a:t>
            </a:r>
            <a:b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(Question-answering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Inference)</a:t>
            </a:r>
            <a:endParaRPr lang="en-US" sz="4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84394C2A-1D25-3520-1299-B55040B61340}"/>
              </a:ext>
            </a:extLst>
          </p:cNvPr>
          <p:cNvSpPr txBox="1">
            <a:spLocks/>
          </p:cNvSpPr>
          <p:nvPr/>
        </p:nvSpPr>
        <p:spPr bwMode="auto">
          <a:xfrm>
            <a:off x="114807" y="5229316"/>
            <a:ext cx="4766865" cy="1771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 algn="ctr" defTabSz="724836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999" b="1" kern="1200">
                <a:solidFill>
                  <a:schemeClr val="tx1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507911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1015826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523740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2031654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altLang="zh-CN" sz="4000" dirty="0"/>
              <a:t>GLUE</a:t>
            </a:r>
            <a:r>
              <a:rPr lang="zh-CN" altLang="en-US" sz="4000" dirty="0"/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RTE</a:t>
            </a:r>
            <a:b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(Recognizing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Textual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Entailment)</a:t>
            </a:r>
            <a:endParaRPr lang="en-US" sz="4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B2F67B-04DA-67A3-0189-1C07A040D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671" y="164100"/>
            <a:ext cx="11259521" cy="50652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F27E85-2A97-BBB2-43C5-E7A9BC173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670" y="5259533"/>
            <a:ext cx="11259521" cy="348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A3198-E314-3990-AB49-39F94D5890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29E54324-78D1-BEBB-EB8E-76380541F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95" y="164100"/>
            <a:ext cx="4766865" cy="2609580"/>
          </a:xfrm>
        </p:spPr>
        <p:txBody>
          <a:bodyPr/>
          <a:lstStyle/>
          <a:p>
            <a:pPr algn="l"/>
            <a:r>
              <a:rPr lang="en-US" altLang="zh-CN" sz="4000" dirty="0"/>
              <a:t>GLUE</a:t>
            </a:r>
            <a:r>
              <a:rPr lang="zh-CN" altLang="en-US" sz="4000" dirty="0"/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COLA</a:t>
            </a:r>
            <a:b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(Corpus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Linguistic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Acceptability)</a:t>
            </a:r>
            <a:b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zh-CN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32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MCC:</a:t>
            </a:r>
            <a:r>
              <a:rPr lang="zh-CN" altLang="en-US" sz="32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Matthew</a:t>
            </a:r>
            <a:r>
              <a:rPr lang="zh-CN" altLang="en-US" sz="32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  <a:r>
              <a:rPr lang="zh-CN" altLang="en-US" sz="32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Coefficient</a:t>
            </a:r>
            <a:endParaRPr lang="en-US" sz="40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84394C2A-1D25-3520-1299-B55040B61340}"/>
              </a:ext>
            </a:extLst>
          </p:cNvPr>
          <p:cNvSpPr txBox="1">
            <a:spLocks/>
          </p:cNvSpPr>
          <p:nvPr/>
        </p:nvSpPr>
        <p:spPr bwMode="auto">
          <a:xfrm>
            <a:off x="94695" y="3686309"/>
            <a:ext cx="5097273" cy="318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 algn="ctr" defTabSz="724836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999" b="1" kern="1200">
                <a:solidFill>
                  <a:schemeClr val="tx1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507911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1015826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523740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2031654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altLang="zh-CN" sz="4000" dirty="0"/>
              <a:t>GLUE</a:t>
            </a:r>
            <a:r>
              <a:rPr lang="zh-CN" altLang="en-US" sz="4000" dirty="0"/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SST-B</a:t>
            </a:r>
            <a:b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(Semantic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Textual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Benchmark)</a:t>
            </a:r>
          </a:p>
          <a:p>
            <a:pPr algn="l"/>
            <a:endParaRPr 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32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SC:</a:t>
            </a:r>
            <a:r>
              <a:rPr lang="zh-CN" altLang="en-US" sz="32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Spearman’s</a:t>
            </a:r>
            <a:r>
              <a:rPr lang="zh-CN" altLang="en-US" sz="32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  <a:r>
              <a:rPr lang="zh-CN" altLang="en-US" sz="32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Coefficient</a:t>
            </a:r>
            <a:endParaRPr lang="en-US" sz="32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E11BCD-5EED-613F-94E3-91649025F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968" y="164100"/>
            <a:ext cx="10922090" cy="3183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CAFF54-7F96-D021-1103-4EA5C1C6E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968" y="3686309"/>
            <a:ext cx="9476805" cy="334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88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A3198-E314-3990-AB49-39F94D5890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29E54324-78D1-BEBB-EB8E-76380541F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61" y="428794"/>
            <a:ext cx="2167242" cy="617296"/>
          </a:xfrm>
        </p:spPr>
        <p:txBody>
          <a:bodyPr/>
          <a:lstStyle/>
          <a:p>
            <a:pPr algn="l"/>
            <a:r>
              <a:rPr lang="en-US" altLang="zh-CN" sz="4000" dirty="0"/>
              <a:t>LRA</a:t>
            </a:r>
            <a:r>
              <a:rPr lang="zh-CN" altLang="en-US" sz="4000" dirty="0"/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ListOps</a:t>
            </a:r>
            <a:endParaRPr lang="en-US" sz="4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B1EC9C-8317-5D67-7CC3-70DD9E577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200" y="-5407918"/>
            <a:ext cx="13191634" cy="1452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5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A3198-E314-3990-AB49-39F94D5890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29E54324-78D1-BEBB-EB8E-76380541F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36" y="161831"/>
            <a:ext cx="2167242" cy="1778923"/>
          </a:xfrm>
        </p:spPr>
        <p:txBody>
          <a:bodyPr/>
          <a:lstStyle/>
          <a:p>
            <a:pPr algn="l"/>
            <a:r>
              <a:rPr lang="en-US" altLang="zh-CN" sz="4000" dirty="0"/>
              <a:t>LRA</a:t>
            </a:r>
            <a:r>
              <a:rPr lang="zh-CN" altLang="en-US" sz="4000" dirty="0"/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ListOps</a:t>
            </a:r>
            <a:b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40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(cont.)</a:t>
            </a:r>
            <a:endParaRPr lang="en-US" sz="40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B1EC9C-8317-5D67-7CC3-70DD9E577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449" y="161831"/>
            <a:ext cx="13191634" cy="1452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1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A3198-E314-3990-AB49-39F94D5890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29E54324-78D1-BEBB-EB8E-76380541F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61" y="428794"/>
            <a:ext cx="2167242" cy="617296"/>
          </a:xfrm>
        </p:spPr>
        <p:txBody>
          <a:bodyPr/>
          <a:lstStyle/>
          <a:p>
            <a:pPr algn="l"/>
            <a:r>
              <a:rPr lang="en-US" altLang="zh-CN" sz="4000" dirty="0"/>
              <a:t>LRA</a:t>
            </a:r>
            <a:r>
              <a:rPr lang="zh-CN" altLang="en-US" sz="4000" dirty="0"/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en-US" sz="4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E9F4ED-E5F3-E0C0-CEBB-2AA1E20D4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115" y="-6600462"/>
            <a:ext cx="14136423" cy="1501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26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Yi Tay, Mostafa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Dehghani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, Dara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Bahri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, Donald Metzler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Section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2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</a:rPr>
              <a:t>Background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: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Introduced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standard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Transformer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architecture.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Section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3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</a:rPr>
              <a:t>Survey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</a:rPr>
              <a:t>of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</a:rPr>
              <a:t>Models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: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Introduced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taxonomy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efficient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architectures.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Section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4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</a:rPr>
              <a:t>Discussion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: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“On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Evaluation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”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Efficient Transformers: A Survey</a:t>
            </a:r>
            <a:r>
              <a:rPr lang="zh-CN" altLang="en-US" dirty="0"/>
              <a:t> </a:t>
            </a:r>
            <a:r>
              <a:rPr lang="en-US" altLang="zh-CN" dirty="0"/>
              <a:t>(2022)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00047D-4ADE-B4F5-7DB6-EE20F3879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895" y="5202141"/>
            <a:ext cx="6253883" cy="365760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9FEB17-749A-D1DC-2AFA-92634CF31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907" y="3912777"/>
            <a:ext cx="6614798" cy="4946964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5869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A3198-E314-3990-AB49-39F94D5890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29E54324-78D1-BEBB-EB8E-76380541F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61" y="428794"/>
            <a:ext cx="2167242" cy="617296"/>
          </a:xfrm>
        </p:spPr>
        <p:txBody>
          <a:bodyPr/>
          <a:lstStyle/>
          <a:p>
            <a:pPr algn="l"/>
            <a:r>
              <a:rPr lang="en-US" altLang="zh-CN" sz="4000" dirty="0"/>
              <a:t>LRA</a:t>
            </a:r>
            <a:r>
              <a:rPr lang="zh-CN" altLang="en-US" sz="4000" dirty="0"/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Retrieval</a:t>
            </a:r>
            <a:endParaRPr lang="en-US" sz="4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A6BFFA-906F-B0F9-C94D-B73F4E189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703" y="-5628785"/>
            <a:ext cx="13747836" cy="1398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2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53515C-E235-95C7-20AC-7C1EA5BEB1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Let’s</a:t>
            </a:r>
            <a:r>
              <a:rPr lang="zh-CN" altLang="en-US" dirty="0"/>
              <a:t> </a:t>
            </a:r>
            <a:r>
              <a:rPr lang="en-US" altLang="zh-CN" dirty="0"/>
              <a:t>summarize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observations.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F208D-721C-B58B-8DB9-CD39F39FB7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56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from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this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Quantitative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Review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tx1"/>
                </a:solidFill>
              </a:rPr>
              <a:t>Reducing time and/or memory complexity would inevitably sacrifice a bit non-efficiency performance like accuracy. When the complexities of a set of models were reduced to a certain level, one could claim that the model that achieved the highest accuracy would be the most efficient solution. Past empirical studies unanimously performed efficiency evaluation based on this hypothesis.</a:t>
            </a:r>
          </a:p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Comment: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Indirect evaluation and comparison might not be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what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need. The real objective should be time and space complexity when the focus is model efficiency. Should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compare their marginal differences on accuracy-based performance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when the </a:t>
            </a:r>
            <a:r>
              <a:rPr lang="en-US" altLang="zh-CN" sz="3200" dirty="0">
                <a:solidFill>
                  <a:srgbClr val="FF0000"/>
                </a:solidFill>
              </a:rPr>
              <a:t>complexity of the models was not reported or analyzed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?</a:t>
            </a:r>
          </a:p>
          <a:p>
            <a:pPr marL="514350" indent="-514350">
              <a:buAutoNum type="arabicPeriod"/>
            </a:pPr>
            <a:endParaRPr lang="en-US" altLang="zh-CN" sz="3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Observations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8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from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this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Quantitative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Review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Most empirical studies compared their proposed model against others on multiple tasks, and usually claimed theirs is the best one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all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them. However, our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review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identifies </a:t>
            </a:r>
            <a:r>
              <a:rPr lang="en-US" altLang="zh-CN" sz="3200" dirty="0">
                <a:solidFill>
                  <a:srgbClr val="FF0000"/>
                </a:solidFill>
              </a:rPr>
              <a:t>different winning approaches for different tasks and even different datasets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. It fixes the one-sided understanding that researchers would have from learning only one or a few empirical studies.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More than half of the results were reported by at least two sources. However, it is impossible to tell from the papers whether the numbers were </a:t>
            </a:r>
            <a:r>
              <a:rPr lang="en-US" altLang="zh-CN" sz="3200" dirty="0">
                <a:solidFill>
                  <a:srgbClr val="FF0000"/>
                </a:solidFill>
              </a:rPr>
              <a:t>reproduced/confirmed or just re-used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from previous work.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Inconsistent results were found on almost every task, caused by various settings of hyperparameters (e.g., model sizes, configurations) and reproductions.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Observations</a:t>
            </a:r>
            <a:r>
              <a:rPr lang="zh-CN" altLang="en-US" dirty="0"/>
              <a:t> </a:t>
            </a:r>
            <a:r>
              <a:rPr lang="en-US" altLang="zh-CN" dirty="0"/>
              <a:t>(cont.)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04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from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this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Quantitative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Review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Arial" charset="0"/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This literature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review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LM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efficiency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offered a set of integrated comparative results that would not be observed without such an effort. It covered both Transformer models and the emergent state space models.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Researchers are suggested to report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performance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baselines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properly, </a:t>
            </a:r>
            <a:r>
              <a:rPr lang="en-US" altLang="zh-CN" sz="3200" dirty="0">
                <a:solidFill>
                  <a:srgbClr val="FF0000"/>
                </a:solidFill>
              </a:rPr>
              <a:t>write clearly if the numbers in experimental results were re-used from prior work or reproduced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, and </a:t>
            </a:r>
            <a:r>
              <a:rPr lang="en-US" altLang="zh-CN" sz="3200" dirty="0">
                <a:solidFill>
                  <a:srgbClr val="FF0000"/>
                </a:solidFill>
              </a:rPr>
              <a:t>report and analyze any inconsistent results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that are identified compared with related studies.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Researchers in this field need public leaderboards.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need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think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about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evaluation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metrics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leaderboards.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9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Efficient Transformers: A Survey (2022)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7" y="2432842"/>
            <a:ext cx="7850203" cy="5504516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“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Many research papers select their own </a:t>
            </a:r>
            <a:r>
              <a:rPr lang="en-US" altLang="zh-CN" sz="3200" dirty="0">
                <a:solidFill>
                  <a:srgbClr val="FF0000"/>
                </a:solidFill>
              </a:rPr>
              <a:t>benchmarks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 to showcase the abilities of the proposed model.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”</a:t>
            </a:r>
            <a:endParaRPr lang="en-US" altLang="zh-CN" sz="3200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“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This is also coupled with different </a:t>
            </a:r>
            <a:r>
              <a:rPr lang="en-US" altLang="zh-CN" sz="3200" dirty="0">
                <a:solidFill>
                  <a:srgbClr val="FF0000"/>
                </a:solidFill>
              </a:rPr>
              <a:t>hyperparameter settings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like model sizes and configurations which can make it difficult to correctly attribute the reason for the performance gains.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”</a:t>
            </a:r>
            <a:endParaRPr lang="en-US" altLang="zh-CN" sz="3200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“Moreover, some papers conflate this with </a:t>
            </a:r>
            <a:r>
              <a:rPr lang="en-US" altLang="zh-CN" sz="3200" dirty="0">
                <a:solidFill>
                  <a:srgbClr val="FF0000"/>
                </a:solidFill>
              </a:rPr>
              <a:t>pretraining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 which makes it even harder to distinguish the relative performance of these different models.”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8AFBB1-426D-CAA0-EDE4-93C7B28CD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440" y="2308269"/>
            <a:ext cx="3555442" cy="649102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0265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Efficiency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Research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It’s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hard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get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know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what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model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was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empirically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better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than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others, but research cannot ignore it: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care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what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good,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better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best.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Reviewing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empirical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results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from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multiple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papers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(instead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only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one)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can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improve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our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understanding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characteristics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models.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can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also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inspire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us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design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better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research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methods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Quantitative</a:t>
            </a:r>
            <a:r>
              <a:rPr lang="zh-CN" altLang="en-US" dirty="0"/>
              <a:t> </a:t>
            </a:r>
            <a:r>
              <a:rPr lang="en-US" altLang="zh-CN" dirty="0"/>
              <a:t>Review?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50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this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Quantitative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Review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(and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Reading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Group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Discussion)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What are the </a:t>
            </a:r>
            <a:r>
              <a:rPr lang="en-US" altLang="zh-CN" sz="3200" dirty="0">
                <a:solidFill>
                  <a:srgbClr val="FF0000"/>
                </a:solidFill>
              </a:rPr>
              <a:t>state-of-the-art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 efficient LMs?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Are the results reported and </a:t>
            </a:r>
            <a:r>
              <a:rPr lang="en-US" altLang="zh-CN" sz="3200" dirty="0">
                <a:solidFill>
                  <a:srgbClr val="FF0000"/>
                </a:solidFill>
              </a:rPr>
              <a:t>confirmed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 by multiple sources?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Are there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inconsistent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 results, i.e., significantly different reported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performance of one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LM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reported by different sources?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Most studies wanted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claim that theirs were the </a:t>
            </a:r>
            <a:r>
              <a:rPr lang="en-US" altLang="zh-CN" sz="3200" dirty="0">
                <a:solidFill>
                  <a:srgbClr val="FF0000"/>
                </a:solidFill>
              </a:rPr>
              <a:t>best solutions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 when the papers were submitted or accepted. Are these claims correct?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Questions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this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Review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Efficient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Architectures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2BF709-550A-3EB5-82D6-3EBBA81C1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7" y="2432842"/>
            <a:ext cx="7459043" cy="5504516"/>
          </a:xfrm>
        </p:spPr>
        <p:txBody>
          <a:bodyPr/>
          <a:lstStyle/>
          <a:p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</a:rPr>
              <a:t>Transformers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Sparse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Transformer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[Child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al.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2019]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Transformer-XL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[Dai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al.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2019]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Reformer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[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Kitaev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al.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2020]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Longformer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[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Beltagy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al.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2020]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Linear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Transformer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[Wang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al.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2020]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SwitchTransformer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[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Fedus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al.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2022]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Charformer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[Tay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al.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2022]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….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486383AE-17C4-C537-E4AB-6D3606BC8A39}"/>
              </a:ext>
            </a:extLst>
          </p:cNvPr>
          <p:cNvSpPr txBox="1">
            <a:spLocks/>
          </p:cNvSpPr>
          <p:nvPr/>
        </p:nvSpPr>
        <p:spPr bwMode="auto">
          <a:xfrm>
            <a:off x="8128000" y="2432842"/>
            <a:ext cx="7835834" cy="5504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>
            <a:lvl1pPr marL="0" indent="0" algn="l" defTabSz="724836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charset="0"/>
              <a:buNone/>
              <a:defRPr sz="2999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marL="299989" indent="-299989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Arial"/>
              <a:buChar char="•"/>
              <a:defRPr sz="25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2pPr>
            <a:lvl3pPr marL="744418" indent="-355540" algn="l" defTabSz="744418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Wingdings" charset="2"/>
              <a:buChar char="–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3pPr>
            <a:lvl4pPr marL="1138055" indent="-36030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4pPr>
            <a:lvl5pPr marL="1141230" indent="-34284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tabLst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5pPr>
            <a:lvl6pPr marL="3990546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16100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41654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67209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</a:rPr>
              <a:t>State</a:t>
            </a:r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</a:rPr>
              <a:t>Space</a:t>
            </a:r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</a:rPr>
              <a:t>Models</a:t>
            </a:r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</a:rPr>
              <a:t>(SSMs):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Linear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State-Space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Layer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[Gu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al.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2021]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Diagonal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State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Space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[Gupta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al.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2022]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S4: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Structured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State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Space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sequence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model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[Gu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al.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2022]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S5: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Multi-input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Multi-output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SSMs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[Smith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al.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2022]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….</a:t>
            </a:r>
          </a:p>
          <a:p>
            <a:endParaRPr lang="en-US" altLang="zh-CN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62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199" y="143698"/>
            <a:ext cx="14631460" cy="618302"/>
          </a:xfrm>
        </p:spPr>
        <p:txBody>
          <a:bodyPr/>
          <a:lstStyle/>
          <a:p>
            <a:r>
              <a:rPr lang="en-US" altLang="zh-CN" sz="4800" dirty="0"/>
              <a:t>Language</a:t>
            </a:r>
            <a:r>
              <a:rPr lang="zh-CN" altLang="en-US" sz="4800" dirty="0"/>
              <a:t> </a:t>
            </a:r>
            <a:r>
              <a:rPr lang="en-US" altLang="zh-CN" sz="4800" dirty="0"/>
              <a:t>Tasks,</a:t>
            </a:r>
            <a:r>
              <a:rPr lang="zh-CN" altLang="en-US" sz="4800" dirty="0"/>
              <a:t> </a:t>
            </a:r>
            <a:r>
              <a:rPr lang="en-US" altLang="zh-CN" sz="4800" dirty="0"/>
              <a:t>Datasets,</a:t>
            </a:r>
            <a:r>
              <a:rPr lang="zh-CN" altLang="en-US" sz="4800" dirty="0"/>
              <a:t> </a:t>
            </a:r>
            <a:r>
              <a:rPr lang="en-US" altLang="zh-CN" sz="4800" dirty="0"/>
              <a:t>Evaluation</a:t>
            </a:r>
            <a:r>
              <a:rPr lang="zh-CN" altLang="en-US" sz="4800" dirty="0"/>
              <a:t> </a:t>
            </a:r>
            <a:r>
              <a:rPr lang="en-US" altLang="zh-CN" sz="4800" dirty="0"/>
              <a:t>Metrics</a:t>
            </a:r>
            <a:endParaRPr lang="en-US" sz="4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EB52A26C-EA25-C35B-0B64-B01327BC64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107660"/>
              </p:ext>
            </p:extLst>
          </p:nvPr>
        </p:nvGraphicFramePr>
        <p:xfrm>
          <a:off x="292165" y="920209"/>
          <a:ext cx="15157494" cy="81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3955">
                  <a:extLst>
                    <a:ext uri="{9D8B030D-6E8A-4147-A177-3AD203B41FA5}">
                      <a16:colId xmlns:a16="http://schemas.microsoft.com/office/drawing/2014/main" val="3012718148"/>
                    </a:ext>
                  </a:extLst>
                </a:gridCol>
                <a:gridCol w="1356360">
                  <a:extLst>
                    <a:ext uri="{9D8B030D-6E8A-4147-A177-3AD203B41FA5}">
                      <a16:colId xmlns:a16="http://schemas.microsoft.com/office/drawing/2014/main" val="4177345830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1268006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92842249"/>
                    </a:ext>
                  </a:extLst>
                </a:gridCol>
                <a:gridCol w="1310640">
                  <a:extLst>
                    <a:ext uri="{9D8B030D-6E8A-4147-A177-3AD203B41FA5}">
                      <a16:colId xmlns:a16="http://schemas.microsoft.com/office/drawing/2014/main" val="2493170852"/>
                    </a:ext>
                  </a:extLst>
                </a:gridCol>
                <a:gridCol w="579120">
                  <a:extLst>
                    <a:ext uri="{9D8B030D-6E8A-4147-A177-3AD203B41FA5}">
                      <a16:colId xmlns:a16="http://schemas.microsoft.com/office/drawing/2014/main" val="2272751982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332059207"/>
                    </a:ext>
                  </a:extLst>
                </a:gridCol>
                <a:gridCol w="2423160">
                  <a:extLst>
                    <a:ext uri="{9D8B030D-6E8A-4147-A177-3AD203B41FA5}">
                      <a16:colId xmlns:a16="http://schemas.microsoft.com/office/drawing/2014/main" val="3473293829"/>
                    </a:ext>
                  </a:extLst>
                </a:gridCol>
                <a:gridCol w="2449939">
                  <a:extLst>
                    <a:ext uri="{9D8B030D-6E8A-4147-A177-3AD203B41FA5}">
                      <a16:colId xmlns:a16="http://schemas.microsoft.com/office/drawing/2014/main" val="3613734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Bits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character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BPC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↓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Perplexity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↓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ROUGE-L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Matthew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Correlation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Coefficient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MCC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Spearman’s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rank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correlation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coefficient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SC-P/SC-S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74909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Language</a:t>
                      </a:r>
                      <a:r>
                        <a:rPr lang="zh-CN" altLang="en-US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modeling</a:t>
                      </a:r>
                      <a:endParaRPr lang="en-US" sz="20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enwik8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7999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wikitext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22841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r>
                        <a:rPr lang="zh-CN" altLang="en-US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answering</a:t>
                      </a:r>
                      <a:endParaRPr lang="en-US" sz="20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TriviaQA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16884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NQ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563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Summarization</a:t>
                      </a:r>
                      <a:endParaRPr lang="en-US" sz="20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arXiv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869358"/>
                  </a:ext>
                </a:extLst>
              </a:tr>
              <a:tr h="370840">
                <a:tc rowSpan="8"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GLUE</a:t>
                      </a:r>
                      <a:r>
                        <a:rPr lang="zh-CN" altLang="en-US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(NLU/NLI)</a:t>
                      </a:r>
                      <a:endParaRPr lang="en-US" sz="20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CoLA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5355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SST-2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6012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MRPC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5859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STS-B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780085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QQP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41717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MNLI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75974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QNLI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6402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RTE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2074989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Long-range</a:t>
                      </a:r>
                      <a:r>
                        <a:rPr lang="zh-CN" altLang="en-US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arena</a:t>
                      </a:r>
                      <a:r>
                        <a:rPr lang="zh-CN" altLang="en-US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(LRA)</a:t>
                      </a:r>
                      <a:endParaRPr lang="en-US" sz="20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ListOps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5274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Text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42150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Retrieval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2518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5415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Pathfinder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41989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CF526FD-5BA2-B27C-9926-52C161DC8484}"/>
              </a:ext>
            </a:extLst>
          </p:cNvPr>
          <p:cNvSpPr/>
          <p:nvPr/>
        </p:nvSpPr>
        <p:spPr>
          <a:xfrm>
            <a:off x="8995585" y="7373256"/>
            <a:ext cx="6854015" cy="114880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Not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evaluated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on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efficiency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metrics</a:t>
            </a:r>
          </a:p>
          <a:p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but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i="1" dirty="0">
                <a:solidFill>
                  <a:srgbClr val="FF0000"/>
                </a:solidFill>
                <a:latin typeface="Helvetica Neue"/>
                <a:cs typeface="Helvetica Neue"/>
              </a:rPr>
              <a:t>effectiveness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at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a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certain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level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efficiency</a:t>
            </a:r>
            <a:endParaRPr lang="en-US" sz="250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8791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from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this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Quantitative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Review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Reducing time and/or memory complexity would inevitably sacrifice a bit non-efficiency performance like accuracy. </a:t>
            </a:r>
            <a:r>
              <a:rPr lang="en-US" altLang="zh-CN" sz="3200" dirty="0">
                <a:solidFill>
                  <a:srgbClr val="FF0000"/>
                </a:solidFill>
              </a:rPr>
              <a:t>When the complexities of a set of models were reduced to a certain level, one could claim that the model that achieved the highest accuracy would be the most efficient solution.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 Past empirical studies </a:t>
            </a:r>
            <a:r>
              <a:rPr lang="en-US" altLang="zh-CN" sz="3200" dirty="0">
                <a:solidFill>
                  <a:srgbClr val="FF0000"/>
                </a:solidFill>
              </a:rPr>
              <a:t>unanimously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 performed efficiency evaluation based on this hypothesis.</a:t>
            </a:r>
          </a:p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Comment: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What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are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pros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cons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of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this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indirect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evaluation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method?</a:t>
            </a:r>
            <a:endParaRPr lang="en-US" altLang="zh-CN" sz="3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Observations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0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53515C-E235-95C7-20AC-7C1EA5BEB1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Let’s</a:t>
            </a:r>
            <a:r>
              <a:rPr lang="zh-CN" altLang="en-US" dirty="0"/>
              <a:t> </a:t>
            </a:r>
            <a:r>
              <a:rPr lang="en-US" altLang="zh-CN" dirty="0"/>
              <a:t>look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task.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F208D-721C-B58B-8DB9-CD39F39FB7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9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16x9_Template_Shell_Basics">
  <a:themeElements>
    <a:clrScheme name="Pinterest_Theme_Colors_2015 1">
      <a:dk1>
        <a:srgbClr val="4C4C4C"/>
      </a:dk1>
      <a:lt1>
        <a:sysClr val="window" lastClr="FFFFFF"/>
      </a:lt1>
      <a:dk2>
        <a:srgbClr val="98938A"/>
      </a:dk2>
      <a:lt2>
        <a:srgbClr val="D6D4CF"/>
      </a:lt2>
      <a:accent1>
        <a:srgbClr val="BD081C"/>
      </a:accent1>
      <a:accent2>
        <a:srgbClr val="E27A3F"/>
      </a:accent2>
      <a:accent3>
        <a:srgbClr val="F2BE5C"/>
      </a:accent3>
      <a:accent4>
        <a:srgbClr val="9DC63E"/>
      </a:accent4>
      <a:accent5>
        <a:srgbClr val="4AAEB8"/>
      </a:accent5>
      <a:accent6>
        <a:srgbClr val="5D6FA5"/>
      </a:accent6>
      <a:hlink>
        <a:srgbClr val="3B3B3B"/>
      </a:hlink>
      <a:folHlink>
        <a:srgbClr val="86817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8938A"/>
        </a:solidFill>
        <a:ln>
          <a:noFill/>
        </a:ln>
        <a:effectLst/>
      </a:spPr>
      <a:bodyPr rtlCol="0" anchor="ctr"/>
      <a:lstStyle>
        <a:defPPr algn="ctr">
          <a:defRPr sz="2500" dirty="0" smtClean="0">
            <a:latin typeface="Helvetica Neue"/>
            <a:cs typeface="Helvetica Neue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500" dirty="0" err="1" smtClean="0">
            <a:latin typeface="Helvetica Neue"/>
            <a:cs typeface="Helvetica Neue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17637</TotalTime>
  <Words>1195</Words>
  <Application>Microsoft Macintosh PowerPoint</Application>
  <PresentationFormat>Custom</PresentationFormat>
  <Paragraphs>149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Calibri</vt:lpstr>
      <vt:lpstr>Georgia</vt:lpstr>
      <vt:lpstr>Gill Sans</vt:lpstr>
      <vt:lpstr>Helvetica Neue</vt:lpstr>
      <vt:lpstr>Helvetica Neue Light</vt:lpstr>
      <vt:lpstr>Palatino</vt:lpstr>
      <vt:lpstr>Times New Roman</vt:lpstr>
      <vt:lpstr>Wingdings</vt:lpstr>
      <vt:lpstr>16x9_Template_Shell_Basics</vt:lpstr>
      <vt:lpstr>PowerPoint Presentation</vt:lpstr>
      <vt:lpstr>Efficient Transformers: A Survey (2022)</vt:lpstr>
      <vt:lpstr>On Evaluation</vt:lpstr>
      <vt:lpstr>Why Quantitative Review?</vt:lpstr>
      <vt:lpstr>Key Questions</vt:lpstr>
      <vt:lpstr>Efficient Language Model Architectures</vt:lpstr>
      <vt:lpstr>Language Tasks, Datasets, Evaluation Metrics</vt:lpstr>
      <vt:lpstr>Key Observations</vt:lpstr>
      <vt:lpstr>Let’s look at results on each task.</vt:lpstr>
      <vt:lpstr>Language Modeling – enwik8</vt:lpstr>
      <vt:lpstr>Language Modeling – wikitext</vt:lpstr>
      <vt:lpstr>Question Answering– TriviaQA</vt:lpstr>
      <vt:lpstr>Question Answering– NQ</vt:lpstr>
      <vt:lpstr>GLUE – MNLI (Multi-Genre Natural Language Inference)</vt:lpstr>
      <vt:lpstr>GLUE – QNLI (Question-answering Natural Language Inference)</vt:lpstr>
      <vt:lpstr>GLUE – COLA (Corpus of Linguistic Acceptability)  MCC: Matthew Correlation Coefficient</vt:lpstr>
      <vt:lpstr>LRA – ListOps</vt:lpstr>
      <vt:lpstr>LRA – ListOps (cont.)</vt:lpstr>
      <vt:lpstr>LRA – Text</vt:lpstr>
      <vt:lpstr>LRA – Retrieval</vt:lpstr>
      <vt:lpstr>Let’s summarize our observations.</vt:lpstr>
      <vt:lpstr>Key Observations</vt:lpstr>
      <vt:lpstr>Key Observations (cont.)</vt:lpstr>
      <vt:lpstr>Conclusions</vt:lpstr>
    </vt:vector>
  </TitlesOfParts>
  <Company>Aaron Rabideau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Rabideau</dc:creator>
  <cp:lastModifiedBy>Meng Jiang</cp:lastModifiedBy>
  <cp:revision>2380</cp:revision>
  <cp:lastPrinted>2016-04-21T19:59:33Z</cp:lastPrinted>
  <dcterms:created xsi:type="dcterms:W3CDTF">2013-10-17T20:28:19Z</dcterms:created>
  <dcterms:modified xsi:type="dcterms:W3CDTF">2023-08-21T05:18:16Z</dcterms:modified>
</cp:coreProperties>
</file>